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301" r:id="rId2"/>
    <p:sldId id="305" r:id="rId3"/>
    <p:sldId id="306" r:id="rId4"/>
    <p:sldId id="329" r:id="rId5"/>
    <p:sldId id="307" r:id="rId6"/>
    <p:sldId id="308" r:id="rId7"/>
    <p:sldId id="302" r:id="rId8"/>
    <p:sldId id="309" r:id="rId9"/>
    <p:sldId id="328" r:id="rId10"/>
    <p:sldId id="311" r:id="rId11"/>
    <p:sldId id="303" r:id="rId12"/>
    <p:sldId id="326" r:id="rId13"/>
    <p:sldId id="312" r:id="rId14"/>
    <p:sldId id="313" r:id="rId15"/>
    <p:sldId id="324" r:id="rId16"/>
    <p:sldId id="315" r:id="rId17"/>
    <p:sldId id="327" r:id="rId18"/>
    <p:sldId id="314" r:id="rId19"/>
    <p:sldId id="323" r:id="rId20"/>
    <p:sldId id="304" r:id="rId21"/>
    <p:sldId id="316" r:id="rId22"/>
    <p:sldId id="317" r:id="rId23"/>
    <p:sldId id="318" r:id="rId24"/>
    <p:sldId id="319" r:id="rId25"/>
    <p:sldId id="320" r:id="rId26"/>
    <p:sldId id="273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8A"/>
    <a:srgbClr val="335899"/>
    <a:srgbClr val="3F6AB7"/>
    <a:srgbClr val="7991CE"/>
    <a:srgbClr val="B3BEDF"/>
    <a:srgbClr val="0171C5"/>
    <a:srgbClr val="7E3A66"/>
    <a:srgbClr val="7E6CC3"/>
    <a:srgbClr val="68578F"/>
    <a:srgbClr val="3F5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29" autoAdjust="0"/>
    <p:restoredTop sz="92625" autoAdjust="0"/>
  </p:normalViewPr>
  <p:slideViewPr>
    <p:cSldViewPr snapToGrid="0" showGuides="1">
      <p:cViewPr varScale="1">
        <p:scale>
          <a:sx n="80" d="100"/>
          <a:sy n="80" d="100"/>
        </p:scale>
        <p:origin x="1080" y="53"/>
      </p:cViewPr>
      <p:guideLst>
        <p:guide orient="horz" pos="2137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9C27F-A7CD-444E-A502-65CFE5A3D780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4DAAB3-3E62-4DF0-B274-B403622D15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8865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463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954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866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698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6605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341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0126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782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208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157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0685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280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72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414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67910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DAAB3-3E62-4DF0-B274-B403622D153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395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 userDrawn="1"/>
        </p:nvSpPr>
        <p:spPr>
          <a:xfrm>
            <a:off x="2019869" y="5501898"/>
            <a:ext cx="10172131" cy="1284102"/>
          </a:xfrm>
          <a:prstGeom prst="roundRect">
            <a:avLst>
              <a:gd name="adj" fmla="val 0"/>
            </a:avLst>
          </a:prstGeom>
          <a:solidFill>
            <a:srgbClr val="004F8A">
              <a:alpha val="9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 userDrawn="1"/>
        </p:nvSpPr>
        <p:spPr>
          <a:xfrm>
            <a:off x="0" y="5501898"/>
            <a:ext cx="3048000" cy="1284102"/>
          </a:xfrm>
          <a:custGeom>
            <a:avLst/>
            <a:gdLst>
              <a:gd name="connsiteX0" fmla="*/ 0 w 3036468"/>
              <a:gd name="connsiteY0" fmla="*/ 0 h 1800000"/>
              <a:gd name="connsiteX1" fmla="*/ 3036468 w 3036468"/>
              <a:gd name="connsiteY1" fmla="*/ 0 h 1800000"/>
              <a:gd name="connsiteX2" fmla="*/ 2061536 w 3036468"/>
              <a:gd name="connsiteY2" fmla="*/ 1800000 h 1800000"/>
              <a:gd name="connsiteX3" fmla="*/ 0 w 3036468"/>
              <a:gd name="connsiteY3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468" h="1800000">
                <a:moveTo>
                  <a:pt x="0" y="0"/>
                </a:moveTo>
                <a:lnTo>
                  <a:pt x="3036468" y="0"/>
                </a:lnTo>
                <a:lnTo>
                  <a:pt x="2061536" y="1800000"/>
                </a:lnTo>
                <a:lnTo>
                  <a:pt x="0" y="1800000"/>
                </a:lnTo>
                <a:close/>
              </a:path>
            </a:pathLst>
          </a:cu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5429898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43201" y="5970198"/>
            <a:ext cx="9448799" cy="522360"/>
          </a:xfrm>
        </p:spPr>
        <p:txBody>
          <a:bodyPr anchor="ctr"/>
          <a:lstStyle>
            <a:lvl1pPr algn="l">
              <a:defRPr sz="6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B26E-7550-4A68-B9ED-0930F4C79F79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BC2DF-976F-4C49-92B9-E79BD60CFE9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62" y="5611454"/>
            <a:ext cx="1100407" cy="110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247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B26E-7550-4A68-B9ED-0930F4C79F79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BC2DF-976F-4C49-92B9-E79BD60CFE9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62" y="238790"/>
            <a:ext cx="528467" cy="53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7416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B26E-7550-4A68-B9ED-0930F4C79F79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BC2DF-976F-4C49-92B9-E79BD60CFE9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813176" cy="6858000"/>
          </a:xfrm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46829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B26E-7550-4A68-B9ED-0930F4C79F79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BC2DF-976F-4C49-92B9-E79BD60CFE9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62" y="238790"/>
            <a:ext cx="528467" cy="53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977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B26E-7550-4A68-B9ED-0930F4C79F79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BC2DF-976F-4C49-92B9-E79BD60CFE9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7890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B26E-7550-4A68-B9ED-0930F4C79F79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BC2DF-976F-4C49-92B9-E79BD60CFE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8458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" y="1"/>
            <a:ext cx="10468725" cy="9525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6108700"/>
            <a:ext cx="6096000" cy="7493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5F89-3C37-49A6-B7CC-41D189EEC0B1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9001C-556A-4238-A7E0-2B72E20C5D7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6350" y="5349875"/>
            <a:ext cx="8286750" cy="1511300"/>
          </a:xfrm>
          <a:custGeom>
            <a:avLst/>
            <a:gdLst>
              <a:gd name="connsiteX0" fmla="*/ 0 w 7404100"/>
              <a:gd name="connsiteY0" fmla="*/ 0 h 1498600"/>
              <a:gd name="connsiteX1" fmla="*/ 74041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7404100"/>
              <a:gd name="connsiteY0" fmla="*/ 0 h 1498600"/>
              <a:gd name="connsiteX1" fmla="*/ 61214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8280400"/>
              <a:gd name="connsiteY0" fmla="*/ 0 h 1511300"/>
              <a:gd name="connsiteX1" fmla="*/ 6121400 w 8280400"/>
              <a:gd name="connsiteY1" fmla="*/ 0 h 1511300"/>
              <a:gd name="connsiteX2" fmla="*/ 8280400 w 8280400"/>
              <a:gd name="connsiteY2" fmla="*/ 1511300 h 1511300"/>
              <a:gd name="connsiteX3" fmla="*/ 0 w 8280400"/>
              <a:gd name="connsiteY3" fmla="*/ 1498600 h 1511300"/>
              <a:gd name="connsiteX4" fmla="*/ 0 w 8280400"/>
              <a:gd name="connsiteY4" fmla="*/ 0 h 1511300"/>
              <a:gd name="connsiteX0" fmla="*/ 6350 w 8286750"/>
              <a:gd name="connsiteY0" fmla="*/ 0 h 1511300"/>
              <a:gd name="connsiteX1" fmla="*/ 6127750 w 8286750"/>
              <a:gd name="connsiteY1" fmla="*/ 0 h 1511300"/>
              <a:gd name="connsiteX2" fmla="*/ 8286750 w 8286750"/>
              <a:gd name="connsiteY2" fmla="*/ 1511300 h 1511300"/>
              <a:gd name="connsiteX3" fmla="*/ 0 w 8286750"/>
              <a:gd name="connsiteY3" fmla="*/ 1504950 h 1511300"/>
              <a:gd name="connsiteX4" fmla="*/ 6350 w 8286750"/>
              <a:gd name="connsiteY4" fmla="*/ 0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6750" h="1511300">
                <a:moveTo>
                  <a:pt x="6350" y="0"/>
                </a:moveTo>
                <a:lnTo>
                  <a:pt x="6127750" y="0"/>
                </a:lnTo>
                <a:lnTo>
                  <a:pt x="8286750" y="1511300"/>
                </a:lnTo>
                <a:lnTo>
                  <a:pt x="0" y="1504950"/>
                </a:lnTo>
                <a:cubicBezTo>
                  <a:pt x="2117" y="1003300"/>
                  <a:pt x="4233" y="501650"/>
                  <a:pt x="6350" y="0"/>
                </a:cubicBez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121900" y="0"/>
            <a:ext cx="2070100" cy="825500"/>
          </a:xfrm>
          <a:custGeom>
            <a:avLst/>
            <a:gdLst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0 w 2692400"/>
              <a:gd name="connsiteY3" fmla="*/ 825500 h 825500"/>
              <a:gd name="connsiteX4" fmla="*/ 0 w 2692400"/>
              <a:gd name="connsiteY4" fmla="*/ 0 h 825500"/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965200 w 2692400"/>
              <a:gd name="connsiteY3" fmla="*/ 825500 h 825500"/>
              <a:gd name="connsiteX4" fmla="*/ 0 w 2692400"/>
              <a:gd name="connsiteY4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825500">
                <a:moveTo>
                  <a:pt x="0" y="0"/>
                </a:moveTo>
                <a:lnTo>
                  <a:pt x="2692400" y="0"/>
                </a:lnTo>
                <a:lnTo>
                  <a:pt x="2692400" y="825500"/>
                </a:lnTo>
                <a:lnTo>
                  <a:pt x="96520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3699" y="5816203"/>
            <a:ext cx="6355444" cy="800893"/>
          </a:xfrm>
        </p:spPr>
        <p:txBody>
          <a:bodyPr anchor="b">
            <a:noAutofit/>
          </a:bodyPr>
          <a:lstStyle>
            <a:lvl1pPr algn="l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53400" y="6285706"/>
            <a:ext cx="3966030" cy="5064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625" y="34567"/>
            <a:ext cx="754150" cy="756366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126999" y="5718629"/>
            <a:ext cx="139701" cy="95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9361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72000"/>
            <a:ext cx="10515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DB26E-7550-4A68-B9ED-0930F4C79F79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BC2DF-976F-4C49-92B9-E79BD60CFE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598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6" r:id="rId6"/>
    <p:sldLayoutId id="2147483657" r:id="rId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>
            <a:extLst>
              <a:ext uri="{FF2B5EF4-FFF2-40B4-BE49-F238E27FC236}">
                <a16:creationId xmlns:a16="http://schemas.microsoft.com/office/drawing/2014/main" id="{BE9A7D02-084D-4F11-A75B-448D86D8DE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950" y="5730240"/>
            <a:ext cx="6473370" cy="808671"/>
          </a:xfrm>
        </p:spPr>
        <p:txBody>
          <a:bodyPr/>
          <a:lstStyle/>
          <a:p>
            <a:r>
              <a:rPr lang="en-US" altLang="zh-CN" sz="2400" dirty="0"/>
              <a:t>Acquisition of Localization Confidence for Accurate Object Detection</a:t>
            </a:r>
            <a:endParaRPr lang="zh-CN" altLang="en-US" sz="2400" dirty="0"/>
          </a:p>
        </p:txBody>
      </p:sp>
      <p:sp>
        <p:nvSpPr>
          <p:cNvPr id="11" name="副标题 10">
            <a:extLst>
              <a:ext uri="{FF2B5EF4-FFF2-40B4-BE49-F238E27FC236}">
                <a16:creationId xmlns:a16="http://schemas.microsoft.com/office/drawing/2014/main" id="{91EBAAD1-F2B1-4EFE-8976-0BA02EB1D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48020" y="6134575"/>
            <a:ext cx="3966030" cy="506411"/>
          </a:xfrm>
        </p:spPr>
        <p:txBody>
          <a:bodyPr>
            <a:noAutofit/>
          </a:bodyPr>
          <a:lstStyle/>
          <a:p>
            <a:r>
              <a:rPr lang="en-US" altLang="zh-CN" sz="1600" dirty="0"/>
              <a:t>Chen Jiayu</a:t>
            </a:r>
          </a:p>
          <a:p>
            <a:r>
              <a:rPr lang="en-US" altLang="zh-CN" sz="1600" dirty="0"/>
              <a:t>January 4, 2019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00245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C83E0B-7B0E-491D-A7D1-2F2D3DEC8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Non-monotonic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D61028-9B40-48B7-B4F4-CA256AFDC8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162" y="1346782"/>
            <a:ext cx="7664376" cy="297190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4E5900D-D7E4-41C4-8201-19B1D6912809}"/>
              </a:ext>
            </a:extLst>
          </p:cNvPr>
          <p:cNvSpPr/>
          <p:nvPr/>
        </p:nvSpPr>
        <p:spPr>
          <a:xfrm>
            <a:off x="2263813" y="4679066"/>
            <a:ext cx="287016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Regression Based</a:t>
            </a:r>
          </a:p>
          <a:p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on-monotonicity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on-interpretability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o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n-controllability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6BB5623-554F-4E5E-938F-62D6B084A234}"/>
              </a:ext>
            </a:extLst>
          </p:cNvPr>
          <p:cNvSpPr/>
          <p:nvPr/>
        </p:nvSpPr>
        <p:spPr>
          <a:xfrm>
            <a:off x="7058025" y="4679066"/>
            <a:ext cx="287016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Optimization Based</a:t>
            </a:r>
          </a:p>
          <a:p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onotonicity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nterpretability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Controllability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913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2" b="16502"/>
          <a:stretch>
            <a:fillRect/>
          </a:stretch>
        </p:blipFill>
        <p:spPr/>
      </p:pic>
      <p:sp>
        <p:nvSpPr>
          <p:cNvPr id="11" name="圆角矩形 10"/>
          <p:cNvSpPr/>
          <p:nvPr/>
        </p:nvSpPr>
        <p:spPr>
          <a:xfrm>
            <a:off x="0" y="2870200"/>
            <a:ext cx="6502399" cy="1089061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流程图: 手动输入 9"/>
          <p:cNvSpPr/>
          <p:nvPr/>
        </p:nvSpPr>
        <p:spPr>
          <a:xfrm rot="16200000" flipH="1">
            <a:off x="5201024" y="-132977"/>
            <a:ext cx="6858000" cy="7123953"/>
          </a:xfrm>
          <a:prstGeom prst="flowChartManualInpu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1659345" y="3070561"/>
            <a:ext cx="2370910" cy="688337"/>
          </a:xfrm>
        </p:spPr>
        <p:txBody>
          <a:bodyPr anchor="ctr">
            <a:noAutofit/>
          </a:bodyPr>
          <a:lstStyle/>
          <a:p>
            <a:r>
              <a:rPr lang="en-US" altLang="zh-CN" sz="4400" dirty="0" err="1"/>
              <a:t>IoU</a:t>
            </a:r>
            <a:r>
              <a:rPr lang="en-US" altLang="zh-CN" sz="4400" dirty="0"/>
              <a:t>-Net</a:t>
            </a:r>
            <a:endParaRPr lang="zh-CN" altLang="en-US" sz="4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3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0" y="2971800"/>
            <a:ext cx="5892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0" y="3873500"/>
            <a:ext cx="5689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6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A1836F-7E4F-4573-8C85-C80F0D5EF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Faster R-CNN &amp; FPN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688CE93-8738-4C0C-8138-804AB073D8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940" y="1320939"/>
            <a:ext cx="4142798" cy="421612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E7F410D-639F-47F1-9A34-346AB8DFCC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037" y="1705846"/>
            <a:ext cx="3954023" cy="344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2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6297FD-D6A2-4536-82AA-DBD4F261F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824" y="72000"/>
            <a:ext cx="10837096" cy="914400"/>
          </a:xfrm>
        </p:spPr>
        <p:txBody>
          <a:bodyPr>
            <a:normAutofit/>
          </a:bodyPr>
          <a:lstStyle/>
          <a:p>
            <a:r>
              <a:rPr lang="en-US" altLang="zh-CN" dirty="0"/>
              <a:t>Learning to predict </a:t>
            </a:r>
            <a:r>
              <a:rPr lang="en-US" altLang="zh-CN" dirty="0" err="1"/>
              <a:t>IoU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5582C1D-460C-4A58-87F2-E51075947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832" y="1401989"/>
            <a:ext cx="8656335" cy="338594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BCC8FBF-7BE2-4874-B303-8ACE483D53E1}"/>
              </a:ext>
            </a:extLst>
          </p:cNvPr>
          <p:cNvSpPr txBox="1"/>
          <p:nvPr/>
        </p:nvSpPr>
        <p:spPr>
          <a:xfrm>
            <a:off x="1767832" y="5205785"/>
            <a:ext cx="3106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Differences:</a:t>
            </a:r>
          </a:p>
          <a:p>
            <a:r>
              <a:rPr lang="en-US" altLang="zh-CN" dirty="0" err="1"/>
              <a:t>IoU</a:t>
            </a:r>
            <a:r>
              <a:rPr lang="en-US" altLang="zh-CN" dirty="0"/>
              <a:t>-Net branch</a:t>
            </a:r>
          </a:p>
          <a:p>
            <a:r>
              <a:rPr lang="en-US" altLang="zh-CN" dirty="0"/>
              <a:t>R-CNN branch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928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E2A50D-554D-4AFD-8ED5-34A5C0BC6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IoU</a:t>
            </a:r>
            <a:r>
              <a:rPr lang="en-US" altLang="zh-CN" dirty="0"/>
              <a:t>-guided NMS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3E8E8B6-0BFD-48F2-B368-2AC2889B9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121" y="1510382"/>
            <a:ext cx="3054550" cy="383723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DEE6CA6-8C75-44D4-AE1B-AAE6462E42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1433" y="1510382"/>
            <a:ext cx="6073876" cy="383723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6EB9720-6E17-44CE-9787-5B0512482FCA}"/>
              </a:ext>
            </a:extLst>
          </p:cNvPr>
          <p:cNvSpPr txBox="1"/>
          <p:nvPr/>
        </p:nvSpPr>
        <p:spPr>
          <a:xfrm>
            <a:off x="1724025" y="558165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NMS&amp;Soft-NMS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799EE9D-32AA-421E-A5EB-7F12A71FCB63}"/>
              </a:ext>
            </a:extLst>
          </p:cNvPr>
          <p:cNvSpPr txBox="1"/>
          <p:nvPr/>
        </p:nvSpPr>
        <p:spPr>
          <a:xfrm>
            <a:off x="6095999" y="5581650"/>
            <a:ext cx="2409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IoU</a:t>
            </a:r>
            <a:r>
              <a:rPr lang="en-US" altLang="zh-CN" dirty="0"/>
              <a:t>-guided NMS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966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BA237E-5AFC-4578-B2F5-BAACAFA4F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en-US" altLang="zh-CN" dirty="0"/>
              <a:t>example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0CB48D4-B549-4AF6-B658-0B8360CE2FF4}"/>
              </a:ext>
            </a:extLst>
          </p:cNvPr>
          <p:cNvSpPr txBox="1"/>
          <p:nvPr/>
        </p:nvSpPr>
        <p:spPr>
          <a:xfrm>
            <a:off x="470042" y="3498873"/>
            <a:ext cx="1600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Threshold:0.5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2040C84-5267-4260-82B8-AD1C5D13CFB0}"/>
              </a:ext>
            </a:extLst>
          </p:cNvPr>
          <p:cNvGrpSpPr/>
          <p:nvPr/>
        </p:nvGrpSpPr>
        <p:grpSpPr>
          <a:xfrm>
            <a:off x="5113103" y="976511"/>
            <a:ext cx="2223416" cy="5396364"/>
            <a:chOff x="5399511" y="986400"/>
            <a:chExt cx="2223416" cy="5396364"/>
          </a:xfrm>
        </p:grpSpPr>
        <p:sp>
          <p:nvSpPr>
            <p:cNvPr id="22" name="箭头: 下 21">
              <a:extLst>
                <a:ext uri="{FF2B5EF4-FFF2-40B4-BE49-F238E27FC236}">
                  <a16:creationId xmlns:a16="http://schemas.microsoft.com/office/drawing/2014/main" id="{4AA7C8F2-38B8-4826-8493-34612BBE41A7}"/>
                </a:ext>
              </a:extLst>
            </p:cNvPr>
            <p:cNvSpPr/>
            <p:nvPr/>
          </p:nvSpPr>
          <p:spPr>
            <a:xfrm>
              <a:off x="5987530" y="3227382"/>
              <a:ext cx="216939" cy="9144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A099FB7-C3CC-4F87-A2C3-CB9065241FD0}"/>
                </a:ext>
              </a:extLst>
            </p:cNvPr>
            <p:cNvSpPr txBox="1"/>
            <p:nvPr/>
          </p:nvSpPr>
          <p:spPr>
            <a:xfrm>
              <a:off x="6469225" y="3506190"/>
              <a:ext cx="11537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Soft-NMS</a:t>
              </a:r>
              <a:endParaRPr lang="zh-CN" altLang="en-US" dirty="0"/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0C5807C4-1740-4085-843D-60F188587FE8}"/>
                </a:ext>
              </a:extLst>
            </p:cNvPr>
            <p:cNvGrpSpPr/>
            <p:nvPr/>
          </p:nvGrpSpPr>
          <p:grpSpPr>
            <a:xfrm>
              <a:off x="5399512" y="986400"/>
              <a:ext cx="1392976" cy="1924439"/>
              <a:chOff x="2087351" y="1096539"/>
              <a:chExt cx="1392976" cy="1924439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18222C3F-34EA-499B-AD3F-BA7BFE4F7F44}"/>
                  </a:ext>
                </a:extLst>
              </p:cNvPr>
              <p:cNvSpPr/>
              <p:nvPr/>
            </p:nvSpPr>
            <p:spPr>
              <a:xfrm>
                <a:off x="2204368" y="1694396"/>
                <a:ext cx="746449" cy="9144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DB66D0E5-9259-418C-AA22-6926A29C86CB}"/>
                  </a:ext>
                </a:extLst>
              </p:cNvPr>
              <p:cNvSpPr/>
              <p:nvPr/>
            </p:nvSpPr>
            <p:spPr>
              <a:xfrm>
                <a:off x="2549279" y="2106578"/>
                <a:ext cx="746449" cy="914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Iou:0.6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Score:0.9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zh-CN" altLang="en-US" dirty="0"/>
              </a:p>
            </p:txBody>
          </p: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904129BF-5848-4D36-BCCA-A3BB5F3CB9EE}"/>
                  </a:ext>
                </a:extLst>
              </p:cNvPr>
              <p:cNvSpPr/>
              <p:nvPr/>
            </p:nvSpPr>
            <p:spPr>
              <a:xfrm>
                <a:off x="2087351" y="1790035"/>
                <a:ext cx="746449" cy="914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Iou:0.9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Score:0.3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51DFA4C9-F41C-45AC-86FB-19901C26839F}"/>
                  </a:ext>
                </a:extLst>
              </p:cNvPr>
              <p:cNvSpPr/>
              <p:nvPr/>
            </p:nvSpPr>
            <p:spPr>
              <a:xfrm>
                <a:off x="2733878" y="1096539"/>
                <a:ext cx="746449" cy="914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Iou:0.1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Score:0.6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zh-CN" altLang="en-US" dirty="0"/>
              </a:p>
            </p:txBody>
          </p:sp>
        </p:grp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17118B31-B3C5-42C4-A75C-9B2189A1675E}"/>
                </a:ext>
              </a:extLst>
            </p:cNvPr>
            <p:cNvGrpSpPr/>
            <p:nvPr/>
          </p:nvGrpSpPr>
          <p:grpSpPr>
            <a:xfrm>
              <a:off x="5399511" y="4458325"/>
              <a:ext cx="1392976" cy="1924439"/>
              <a:chOff x="2087351" y="1096539"/>
              <a:chExt cx="1392976" cy="1924439"/>
            </a:xfrm>
          </p:grpSpPr>
          <p:sp>
            <p:nvSpPr>
              <p:cNvPr id="48" name="矩形 47">
                <a:extLst>
                  <a:ext uri="{FF2B5EF4-FFF2-40B4-BE49-F238E27FC236}">
                    <a16:creationId xmlns:a16="http://schemas.microsoft.com/office/drawing/2014/main" id="{FD61565F-7C3C-4E9D-8831-98725234B908}"/>
                  </a:ext>
                </a:extLst>
              </p:cNvPr>
              <p:cNvSpPr/>
              <p:nvPr/>
            </p:nvSpPr>
            <p:spPr>
              <a:xfrm>
                <a:off x="2204368" y="1694396"/>
                <a:ext cx="746449" cy="9144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E5B6B3B4-D2E1-440A-8D16-FBCCDCBDCCB4}"/>
                  </a:ext>
                </a:extLst>
              </p:cNvPr>
              <p:cNvSpPr/>
              <p:nvPr/>
            </p:nvSpPr>
            <p:spPr>
              <a:xfrm>
                <a:off x="2549279" y="2106578"/>
                <a:ext cx="746449" cy="914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Iou:0.6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Score:0.36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zh-CN" altLang="en-US" dirty="0"/>
              </a:p>
            </p:txBody>
          </p:sp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3A4CD2BE-0904-4457-8BF9-4147BDCBD353}"/>
                  </a:ext>
                </a:extLst>
              </p:cNvPr>
              <p:cNvSpPr/>
              <p:nvPr/>
            </p:nvSpPr>
            <p:spPr>
              <a:xfrm>
                <a:off x="2087351" y="1790035"/>
                <a:ext cx="746449" cy="914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Iou:0.9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Score:0.03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137A7BB4-A436-4A99-972D-78A8D100BBF4}"/>
                  </a:ext>
                </a:extLst>
              </p:cNvPr>
              <p:cNvSpPr/>
              <p:nvPr/>
            </p:nvSpPr>
            <p:spPr>
              <a:xfrm>
                <a:off x="2733878" y="1096539"/>
                <a:ext cx="746449" cy="914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Iou:0.1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Score:0.54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325FCBE3-DE50-4192-823F-6A1E1020F6F8}"/>
              </a:ext>
            </a:extLst>
          </p:cNvPr>
          <p:cNvGrpSpPr/>
          <p:nvPr/>
        </p:nvGrpSpPr>
        <p:grpSpPr>
          <a:xfrm>
            <a:off x="2211980" y="986400"/>
            <a:ext cx="1866123" cy="4952777"/>
            <a:chOff x="1967053" y="1017805"/>
            <a:chExt cx="1866123" cy="4952777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F5CCC13A-A02F-48AD-97CB-571FB31318F1}"/>
                </a:ext>
              </a:extLst>
            </p:cNvPr>
            <p:cNvGrpSpPr/>
            <p:nvPr/>
          </p:nvGrpSpPr>
          <p:grpSpPr>
            <a:xfrm>
              <a:off x="1967053" y="1017805"/>
              <a:ext cx="1392976" cy="1924439"/>
              <a:chOff x="2087351" y="1096539"/>
              <a:chExt cx="1392976" cy="1924439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0DCF40F1-42FE-4E60-B00C-E738F223476F}"/>
                  </a:ext>
                </a:extLst>
              </p:cNvPr>
              <p:cNvSpPr/>
              <p:nvPr/>
            </p:nvSpPr>
            <p:spPr>
              <a:xfrm>
                <a:off x="2204368" y="1694396"/>
                <a:ext cx="746449" cy="9144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B97B285F-F10A-4697-8D57-F80903797468}"/>
                  </a:ext>
                </a:extLst>
              </p:cNvPr>
              <p:cNvSpPr/>
              <p:nvPr/>
            </p:nvSpPr>
            <p:spPr>
              <a:xfrm>
                <a:off x="2549279" y="2106578"/>
                <a:ext cx="746449" cy="914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Iou:0.6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Score:0.9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zh-CN" altLang="en-US" dirty="0"/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CEC139E7-EA56-48E2-812D-5AEBAFCAFBEF}"/>
                  </a:ext>
                </a:extLst>
              </p:cNvPr>
              <p:cNvSpPr/>
              <p:nvPr/>
            </p:nvSpPr>
            <p:spPr>
              <a:xfrm>
                <a:off x="2087351" y="1790035"/>
                <a:ext cx="746449" cy="914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Iou:0.9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Score:0.3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1D628426-8F0C-428C-BBA7-BA3EBDA9A175}"/>
                  </a:ext>
                </a:extLst>
              </p:cNvPr>
              <p:cNvSpPr/>
              <p:nvPr/>
            </p:nvSpPr>
            <p:spPr>
              <a:xfrm>
                <a:off x="2733878" y="1096539"/>
                <a:ext cx="746449" cy="914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Iou:0.1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Score:0.6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zh-CN" altLang="en-US" dirty="0"/>
              </a:p>
            </p:txBody>
          </p:sp>
        </p:grpSp>
        <p:sp>
          <p:nvSpPr>
            <p:cNvPr id="20" name="箭头: 下 19">
              <a:extLst>
                <a:ext uri="{FF2B5EF4-FFF2-40B4-BE49-F238E27FC236}">
                  <a16:creationId xmlns:a16="http://schemas.microsoft.com/office/drawing/2014/main" id="{8D363D8F-6DCC-444F-8A90-8E1B88843F06}"/>
                </a:ext>
              </a:extLst>
            </p:cNvPr>
            <p:cNvSpPr/>
            <p:nvPr/>
          </p:nvSpPr>
          <p:spPr>
            <a:xfrm>
              <a:off x="2605032" y="3233656"/>
              <a:ext cx="216939" cy="9144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0CDBFB2-BF7E-4167-8084-8E76F42B14D3}"/>
                </a:ext>
              </a:extLst>
            </p:cNvPr>
            <p:cNvSpPr txBox="1"/>
            <p:nvPr/>
          </p:nvSpPr>
          <p:spPr>
            <a:xfrm>
              <a:off x="3086727" y="3521432"/>
              <a:ext cx="7464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NMS</a:t>
              </a:r>
              <a:endParaRPr lang="zh-CN" altLang="en-US" dirty="0"/>
            </a:p>
          </p:txBody>
        </p: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C89301FE-E862-4BA4-9602-AFAAA2961BC8}"/>
                </a:ext>
              </a:extLst>
            </p:cNvPr>
            <p:cNvGrpSpPr/>
            <p:nvPr/>
          </p:nvGrpSpPr>
          <p:grpSpPr>
            <a:xfrm>
              <a:off x="2075521" y="4458325"/>
              <a:ext cx="1275959" cy="1512257"/>
              <a:chOff x="2204368" y="1096539"/>
              <a:chExt cx="1275959" cy="1512257"/>
            </a:xfrm>
          </p:grpSpPr>
          <p:sp>
            <p:nvSpPr>
              <p:cNvPr id="53" name="矩形 52">
                <a:extLst>
                  <a:ext uri="{FF2B5EF4-FFF2-40B4-BE49-F238E27FC236}">
                    <a16:creationId xmlns:a16="http://schemas.microsoft.com/office/drawing/2014/main" id="{9D9EFB11-E5B4-4CDA-9D5C-F9DA9E731085}"/>
                  </a:ext>
                </a:extLst>
              </p:cNvPr>
              <p:cNvSpPr/>
              <p:nvPr/>
            </p:nvSpPr>
            <p:spPr>
              <a:xfrm>
                <a:off x="2204368" y="1694396"/>
                <a:ext cx="746449" cy="9144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Score:0.95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A4A72D74-5103-41B7-8EDE-ED0403810869}"/>
                  </a:ext>
                </a:extLst>
              </p:cNvPr>
              <p:cNvSpPr/>
              <p:nvPr/>
            </p:nvSpPr>
            <p:spPr>
              <a:xfrm>
                <a:off x="2733878" y="1096539"/>
                <a:ext cx="746449" cy="914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Iou:0.1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Score:0.6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23336D0-8488-46D9-9F90-9A7CB21E021E}"/>
              </a:ext>
            </a:extLst>
          </p:cNvPr>
          <p:cNvGrpSpPr/>
          <p:nvPr/>
        </p:nvGrpSpPr>
        <p:grpSpPr>
          <a:xfrm>
            <a:off x="8003008" y="979083"/>
            <a:ext cx="3037177" cy="4984182"/>
            <a:chOff x="8826440" y="986400"/>
            <a:chExt cx="3037177" cy="4984182"/>
          </a:xfrm>
        </p:grpSpPr>
        <p:sp>
          <p:nvSpPr>
            <p:cNvPr id="23" name="箭头: 下 22">
              <a:extLst>
                <a:ext uri="{FF2B5EF4-FFF2-40B4-BE49-F238E27FC236}">
                  <a16:creationId xmlns:a16="http://schemas.microsoft.com/office/drawing/2014/main" id="{AD22C46A-815E-421B-B3C6-2FBAA0A49897}"/>
                </a:ext>
              </a:extLst>
            </p:cNvPr>
            <p:cNvSpPr/>
            <p:nvPr/>
          </p:nvSpPr>
          <p:spPr>
            <a:xfrm>
              <a:off x="9553122" y="3224810"/>
              <a:ext cx="216939" cy="9144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1100FA91-80C2-4711-BDDD-D9C407A35D55}"/>
                </a:ext>
              </a:extLst>
            </p:cNvPr>
            <p:cNvSpPr txBox="1"/>
            <p:nvPr/>
          </p:nvSpPr>
          <p:spPr>
            <a:xfrm>
              <a:off x="10034817" y="350619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err="1"/>
                <a:t>IoU</a:t>
              </a:r>
              <a:r>
                <a:rPr lang="en-US" altLang="zh-CN" dirty="0"/>
                <a:t>-guided NMS</a:t>
              </a:r>
              <a:endParaRPr lang="zh-CN" altLang="en-US" dirty="0"/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7A577D8C-1C0B-466B-A810-8CB056718EAD}"/>
                </a:ext>
              </a:extLst>
            </p:cNvPr>
            <p:cNvGrpSpPr/>
            <p:nvPr/>
          </p:nvGrpSpPr>
          <p:grpSpPr>
            <a:xfrm>
              <a:off x="9023611" y="4458325"/>
              <a:ext cx="1275959" cy="1512257"/>
              <a:chOff x="2204368" y="1096539"/>
              <a:chExt cx="1275959" cy="1512257"/>
            </a:xfrm>
          </p:grpSpPr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5E2C5428-98FA-4D60-B355-66C4FD68715F}"/>
                  </a:ext>
                </a:extLst>
              </p:cNvPr>
              <p:cNvSpPr/>
              <p:nvPr/>
            </p:nvSpPr>
            <p:spPr>
              <a:xfrm>
                <a:off x="2204368" y="1694396"/>
                <a:ext cx="746449" cy="9144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>
                    <a:solidFill>
                      <a:schemeClr val="tx1"/>
                    </a:solidFill>
                  </a:rPr>
                  <a:t>Pre-Iou:0.95</a:t>
                </a:r>
              </a:p>
              <a:p>
                <a:pPr algn="ctr"/>
                <a:r>
                  <a:rPr lang="en-US" altLang="zh-CN" sz="1100" dirty="0">
                    <a:solidFill>
                      <a:schemeClr val="tx1"/>
                    </a:solidFill>
                  </a:rPr>
                  <a:t>Ori-score:0.5</a:t>
                </a:r>
              </a:p>
              <a:p>
                <a:pPr algn="ctr"/>
                <a:r>
                  <a:rPr lang="en-US" altLang="zh-CN" sz="1100" dirty="0">
                    <a:solidFill>
                      <a:schemeClr val="tx1"/>
                    </a:solidFill>
                  </a:rPr>
                  <a:t>Score:0.9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EFA34E80-BCED-4580-8513-B8F864EDD753}"/>
                  </a:ext>
                </a:extLst>
              </p:cNvPr>
              <p:cNvSpPr/>
              <p:nvPr/>
            </p:nvSpPr>
            <p:spPr>
              <a:xfrm>
                <a:off x="2733878" y="1096539"/>
                <a:ext cx="746449" cy="914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Pre-Iou:0.1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Score:0.6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zh-CN" altLang="en-US" dirty="0"/>
              </a:p>
            </p:txBody>
          </p:sp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CB9F5504-0C69-46B1-ACBF-6A9C6AD6E8D5}"/>
                </a:ext>
              </a:extLst>
            </p:cNvPr>
            <p:cNvGrpSpPr/>
            <p:nvPr/>
          </p:nvGrpSpPr>
          <p:grpSpPr>
            <a:xfrm>
              <a:off x="8826440" y="986400"/>
              <a:ext cx="1392976" cy="1924439"/>
              <a:chOff x="2087351" y="1096539"/>
              <a:chExt cx="1392976" cy="1924439"/>
            </a:xfrm>
          </p:grpSpPr>
          <p:sp>
            <p:nvSpPr>
              <p:cNvPr id="58" name="矩形 57">
                <a:extLst>
                  <a:ext uri="{FF2B5EF4-FFF2-40B4-BE49-F238E27FC236}">
                    <a16:creationId xmlns:a16="http://schemas.microsoft.com/office/drawing/2014/main" id="{F2CFE771-4EB0-4400-B392-E532D93B410D}"/>
                  </a:ext>
                </a:extLst>
              </p:cNvPr>
              <p:cNvSpPr/>
              <p:nvPr/>
            </p:nvSpPr>
            <p:spPr>
              <a:xfrm>
                <a:off x="2204368" y="1694396"/>
                <a:ext cx="746449" cy="9144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矩形 60">
                <a:extLst>
                  <a:ext uri="{FF2B5EF4-FFF2-40B4-BE49-F238E27FC236}">
                    <a16:creationId xmlns:a16="http://schemas.microsoft.com/office/drawing/2014/main" id="{87A6EDD7-AC00-4E14-BBA0-726CE53818DC}"/>
                  </a:ext>
                </a:extLst>
              </p:cNvPr>
              <p:cNvSpPr/>
              <p:nvPr/>
            </p:nvSpPr>
            <p:spPr>
              <a:xfrm>
                <a:off x="2733878" y="1096539"/>
                <a:ext cx="746449" cy="914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Pre-Iou:0.1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Score:0.6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zh-CN" altLang="en-US" dirty="0"/>
              </a:p>
            </p:txBody>
          </p:sp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D2BCB507-75E9-4D1E-A1C5-E4682C4506D1}"/>
                  </a:ext>
                </a:extLst>
              </p:cNvPr>
              <p:cNvSpPr/>
              <p:nvPr/>
            </p:nvSpPr>
            <p:spPr>
              <a:xfrm>
                <a:off x="2549279" y="2106578"/>
                <a:ext cx="746449" cy="914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Pre-Iou:0.6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Score:0.9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zh-CN" altLang="en-US" dirty="0"/>
              </a:p>
            </p:txBody>
          </p:sp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06C78F52-3658-4FE6-860F-94018E593D44}"/>
                  </a:ext>
                </a:extLst>
              </p:cNvPr>
              <p:cNvSpPr/>
              <p:nvPr/>
            </p:nvSpPr>
            <p:spPr>
              <a:xfrm>
                <a:off x="2087351" y="1790035"/>
                <a:ext cx="746449" cy="914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Pre-Iou:0.9</a:t>
                </a:r>
              </a:p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Score:0.3</a:t>
                </a:r>
                <a:endPara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738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7AFDEA-D318-4874-B588-1C7764843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en-US" altLang="zh-CN" dirty="0"/>
              <a:t>Precise </a:t>
            </a:r>
            <a:r>
              <a:rPr lang="en-US" altLang="zh-CN" dirty="0" err="1"/>
              <a:t>RoI</a:t>
            </a:r>
            <a:r>
              <a:rPr lang="en-US" altLang="zh-CN" dirty="0"/>
              <a:t> Pooling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042B009-2223-40A9-83F5-8DF5E972B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943" y="1390229"/>
            <a:ext cx="7294113" cy="3020019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D910393F-F5E4-4AEA-BEE5-C7C535DACA37}"/>
              </a:ext>
            </a:extLst>
          </p:cNvPr>
          <p:cNvGrpSpPr/>
          <p:nvPr/>
        </p:nvGrpSpPr>
        <p:grpSpPr>
          <a:xfrm>
            <a:off x="3757618" y="4814077"/>
            <a:ext cx="4676762" cy="1594846"/>
            <a:chOff x="3870766" y="4928378"/>
            <a:chExt cx="4676762" cy="1594846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1B9F6490-3324-4ABC-877B-662DAC144BAE}"/>
                </a:ext>
              </a:extLst>
            </p:cNvPr>
            <p:cNvGrpSpPr/>
            <p:nvPr/>
          </p:nvGrpSpPr>
          <p:grpSpPr>
            <a:xfrm>
              <a:off x="3870766" y="5417987"/>
              <a:ext cx="4676762" cy="1105237"/>
              <a:chOff x="7475655" y="2828774"/>
              <a:chExt cx="4676762" cy="1105237"/>
            </a:xfrm>
          </p:grpSpPr>
          <p:pic>
            <p:nvPicPr>
              <p:cNvPr id="8" name="图片 7">
                <a:extLst>
                  <a:ext uri="{FF2B5EF4-FFF2-40B4-BE49-F238E27FC236}">
                    <a16:creationId xmlns:a16="http://schemas.microsoft.com/office/drawing/2014/main" id="{8AF9455C-B39D-4FBB-A73E-B7811C05DC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75655" y="2828774"/>
                <a:ext cx="2659610" cy="472481"/>
              </a:xfrm>
              <a:prstGeom prst="rect">
                <a:avLst/>
              </a:prstGeom>
            </p:spPr>
          </p:pic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600EF480-CB6E-43C5-A0C5-F7AB0984C7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75655" y="3421393"/>
                <a:ext cx="4676762" cy="512618"/>
              </a:xfrm>
              <a:prstGeom prst="rect">
                <a:avLst/>
              </a:prstGeom>
            </p:spPr>
          </p:pic>
        </p:grp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4A764713-10D2-4CCC-8228-D08D52640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0766" y="4928378"/>
              <a:ext cx="4450466" cy="243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898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C63E6C-5306-4BF9-9074-A4F40B31B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en-US" altLang="zh-CN" dirty="0"/>
              <a:t>example</a:t>
            </a:r>
            <a:endParaRPr lang="zh-CN" altLang="en-US" dirty="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8835348-82FB-4680-882D-973F4E417473}"/>
              </a:ext>
            </a:extLst>
          </p:cNvPr>
          <p:cNvGrpSpPr/>
          <p:nvPr/>
        </p:nvGrpSpPr>
        <p:grpSpPr>
          <a:xfrm>
            <a:off x="6224811" y="1397726"/>
            <a:ext cx="3797709" cy="3502062"/>
            <a:chOff x="6437243" y="1547944"/>
            <a:chExt cx="3797709" cy="3502062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7687492A-CAD5-442E-BF75-C1E717DF44B9}"/>
                </a:ext>
              </a:extLst>
            </p:cNvPr>
            <p:cNvGrpSpPr/>
            <p:nvPr/>
          </p:nvGrpSpPr>
          <p:grpSpPr>
            <a:xfrm>
              <a:off x="6437243" y="1547944"/>
              <a:ext cx="3797709" cy="1880779"/>
              <a:chOff x="6711563" y="1506928"/>
              <a:chExt cx="3797709" cy="1880779"/>
            </a:xfrm>
          </p:grpSpPr>
          <p:pic>
            <p:nvPicPr>
              <p:cNvPr id="13" name="图片 12">
                <a:extLst>
                  <a:ext uri="{FF2B5EF4-FFF2-40B4-BE49-F238E27FC236}">
                    <a16:creationId xmlns:a16="http://schemas.microsoft.com/office/drawing/2014/main" id="{0000590F-58E5-4C1E-88F2-CE0A743C2A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11563" y="1506928"/>
                <a:ext cx="1749704" cy="1877731"/>
              </a:xfrm>
              <a:prstGeom prst="rect">
                <a:avLst/>
              </a:prstGeom>
            </p:spPr>
          </p:pic>
          <p:pic>
            <p:nvPicPr>
              <p:cNvPr id="15" name="图片 14">
                <a:extLst>
                  <a:ext uri="{FF2B5EF4-FFF2-40B4-BE49-F238E27FC236}">
                    <a16:creationId xmlns:a16="http://schemas.microsoft.com/office/drawing/2014/main" id="{C5E8278C-A0D7-4575-B510-4DA5F9C7DB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59568" y="1506928"/>
                <a:ext cx="1749704" cy="1880779"/>
              </a:xfrm>
              <a:prstGeom prst="rect">
                <a:avLst/>
              </a:prstGeom>
            </p:spPr>
          </p:pic>
        </p:grp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0F0F04B2-77F1-413A-8886-F50E05139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6942" y="3579218"/>
              <a:ext cx="1848010" cy="1470788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FEDC2F77-B677-4004-9168-1B16B6A6D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65312" y="3605397"/>
              <a:ext cx="1093565" cy="1261220"/>
            </a:xfrm>
            <a:prstGeom prst="rect">
              <a:avLst/>
            </a:prstGeom>
          </p:spPr>
        </p:pic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28E2FF0-DC9C-4B3D-95F2-D9FDB0BC3112}"/>
              </a:ext>
            </a:extLst>
          </p:cNvPr>
          <p:cNvGrpSpPr/>
          <p:nvPr/>
        </p:nvGrpSpPr>
        <p:grpSpPr>
          <a:xfrm>
            <a:off x="1745538" y="1397726"/>
            <a:ext cx="3702205" cy="3318673"/>
            <a:chOff x="858282" y="1375357"/>
            <a:chExt cx="3702205" cy="3318673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4E98B861-5FC4-45D5-B493-9503F48A256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0783" y="1375357"/>
              <a:ext cx="1749704" cy="1877731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E55CBDA9-586E-419D-AEB6-ED0FF78A1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490" y="3429000"/>
              <a:ext cx="1108806" cy="1265030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D8A0F9AD-05EF-455A-9A22-E4FE97FBA8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8282" y="1378406"/>
              <a:ext cx="1755800" cy="1874682"/>
            </a:xfrm>
            <a:prstGeom prst="rect">
              <a:avLst/>
            </a:prstGeom>
          </p:spPr>
        </p:pic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C20D3927-B405-47D3-BDAB-455C05BD4A7D}"/>
              </a:ext>
            </a:extLst>
          </p:cNvPr>
          <p:cNvSpPr txBox="1"/>
          <p:nvPr/>
        </p:nvSpPr>
        <p:spPr>
          <a:xfrm>
            <a:off x="2901944" y="5090942"/>
            <a:ext cx="1226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/>
              <a:t>RoI</a:t>
            </a:r>
            <a:r>
              <a:rPr lang="en-US" altLang="zh-CN" dirty="0"/>
              <a:t> Pooling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418E673-C174-4750-86EA-15D186656787}"/>
              </a:ext>
            </a:extLst>
          </p:cNvPr>
          <p:cNvSpPr txBox="1"/>
          <p:nvPr/>
        </p:nvSpPr>
        <p:spPr>
          <a:xfrm>
            <a:off x="7665299" y="5090942"/>
            <a:ext cx="1018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/>
              <a:t>RoI</a:t>
            </a:r>
            <a:r>
              <a:rPr lang="en-US" altLang="zh-CN" dirty="0"/>
              <a:t> Align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300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321824-3343-4EBE-80F9-CEE440E21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824" y="72000"/>
            <a:ext cx="11096176" cy="914400"/>
          </a:xfrm>
        </p:spPr>
        <p:txBody>
          <a:bodyPr>
            <a:normAutofit/>
          </a:bodyPr>
          <a:lstStyle/>
          <a:p>
            <a:r>
              <a:rPr lang="en-US" altLang="zh-CN" dirty="0"/>
              <a:t>Bounding box refinement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A32DE65-F6E8-4503-BF45-D18C0191F6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24" y="1505326"/>
            <a:ext cx="5781024" cy="384734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CFD242F-2832-492C-989B-D4C784BAED36}"/>
              </a:ext>
            </a:extLst>
          </p:cNvPr>
          <p:cNvSpPr txBox="1"/>
          <p:nvPr/>
        </p:nvSpPr>
        <p:spPr>
          <a:xfrm>
            <a:off x="7376345" y="1720840"/>
            <a:ext cx="351073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Train:</a:t>
            </a:r>
          </a:p>
          <a:p>
            <a:r>
              <a:rPr lang="en-US" altLang="zh-CN" dirty="0" err="1"/>
              <a:t>Feature&amp;Box</a:t>
            </a:r>
            <a:r>
              <a:rPr lang="en-US" altLang="zh-CN" dirty="0"/>
              <a:t> coordinates -&gt; Pooled feature -&gt; Predicted </a:t>
            </a:r>
            <a:r>
              <a:rPr lang="en-US" altLang="zh-CN" dirty="0" err="1"/>
              <a:t>IoU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Test:</a:t>
            </a:r>
          </a:p>
          <a:p>
            <a:r>
              <a:rPr lang="en-US" altLang="zh-CN" dirty="0"/>
              <a:t>Target  max(Predicted </a:t>
            </a:r>
            <a:r>
              <a:rPr lang="en-US" altLang="zh-CN" dirty="0" err="1"/>
              <a:t>IoU</a:t>
            </a:r>
            <a:r>
              <a:rPr lang="en-US" altLang="zh-CN" dirty="0"/>
              <a:t>)</a:t>
            </a:r>
          </a:p>
          <a:p>
            <a:endParaRPr lang="en-US" altLang="zh-CN" dirty="0"/>
          </a:p>
          <a:p>
            <a:r>
              <a:rPr lang="en-US" altLang="zh-CN" dirty="0" err="1"/>
              <a:t>Feature&amp;Detected</a:t>
            </a:r>
            <a:r>
              <a:rPr lang="en-US" altLang="zh-CN" dirty="0"/>
              <a:t> box coordinates -&gt; Pooled feature - &gt; update coordinates -&gt; loops -&gt; Until the conditions are met</a:t>
            </a:r>
          </a:p>
        </p:txBody>
      </p:sp>
    </p:spTree>
    <p:extLst>
      <p:ext uri="{BB962C8B-B14F-4D97-AF65-F5344CB8AC3E}">
        <p14:creationId xmlns:p14="http://schemas.microsoft.com/office/powerpoint/2010/main" val="408968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4190B1-773E-4C6B-A1C7-DCCB8F83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Joint training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A203ADA-21BF-4B2B-BD85-797E2AC03D55}"/>
              </a:ext>
            </a:extLst>
          </p:cNvPr>
          <p:cNvSpPr/>
          <p:nvPr/>
        </p:nvSpPr>
        <p:spPr>
          <a:xfrm>
            <a:off x="1095823" y="1422001"/>
            <a:ext cx="955359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Train: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Precise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RoI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Pooling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Parallel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IoU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-Net branch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smooth-L1 loss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Training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Normalization</a:t>
            </a:r>
          </a:p>
          <a:p>
            <a:pPr lvl="1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initial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IoU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-guided NMS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refinement</a:t>
            </a:r>
          </a:p>
        </p:txBody>
      </p:sp>
    </p:spTree>
    <p:extLst>
      <p:ext uri="{BB962C8B-B14F-4D97-AF65-F5344CB8AC3E}">
        <p14:creationId xmlns:p14="http://schemas.microsoft.com/office/powerpoint/2010/main" val="3478066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DC5CC0D-6D5C-4EB9-A299-821456C63D63}"/>
              </a:ext>
            </a:extLst>
          </p:cNvPr>
          <p:cNvSpPr txBox="1"/>
          <p:nvPr/>
        </p:nvSpPr>
        <p:spPr>
          <a:xfrm>
            <a:off x="956647" y="2199691"/>
            <a:ext cx="787011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Motivation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Delving into object localization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altLang="zh-CN" sz="28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IoU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-Net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Experiments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Discussion</a:t>
            </a:r>
          </a:p>
        </p:txBody>
      </p:sp>
    </p:spTree>
    <p:extLst>
      <p:ext uri="{BB962C8B-B14F-4D97-AF65-F5344CB8AC3E}">
        <p14:creationId xmlns:p14="http://schemas.microsoft.com/office/powerpoint/2010/main" val="342036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2" b="16502"/>
          <a:stretch>
            <a:fillRect/>
          </a:stretch>
        </p:blipFill>
        <p:spPr/>
      </p:pic>
      <p:sp>
        <p:nvSpPr>
          <p:cNvPr id="11" name="圆角矩形 10"/>
          <p:cNvSpPr/>
          <p:nvPr/>
        </p:nvSpPr>
        <p:spPr>
          <a:xfrm>
            <a:off x="0" y="2870200"/>
            <a:ext cx="6502399" cy="1089061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流程图: 手动输入 9"/>
          <p:cNvSpPr/>
          <p:nvPr/>
        </p:nvSpPr>
        <p:spPr>
          <a:xfrm rot="16200000" flipH="1">
            <a:off x="5201024" y="-132977"/>
            <a:ext cx="6858000" cy="7123953"/>
          </a:xfrm>
          <a:prstGeom prst="flowChartManualInpu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516964" y="2955093"/>
            <a:ext cx="4655671" cy="947811"/>
          </a:xfrm>
        </p:spPr>
        <p:txBody>
          <a:bodyPr anchor="ctr">
            <a:normAutofit/>
          </a:bodyPr>
          <a:lstStyle/>
          <a:p>
            <a:r>
              <a:rPr lang="en-US" altLang="zh-CN" sz="4400" dirty="0"/>
              <a:t>Experiments</a:t>
            </a:r>
            <a:endParaRPr lang="zh-CN" altLang="en-US" sz="4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4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0" y="2971800"/>
            <a:ext cx="5892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0" y="3873500"/>
            <a:ext cx="5689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904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467D7E-5FEC-419A-9023-78B40CA2E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/>
              <a:t>IoU</a:t>
            </a:r>
            <a:r>
              <a:rPr lang="en-US" altLang="zh-CN" dirty="0"/>
              <a:t>-guided NMS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96B9CA7-B4E9-403D-A8F0-9610ACC5A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260" y="1946802"/>
            <a:ext cx="3177815" cy="249195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61D39B6-8FDF-4681-9209-4CC58CB9D8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24" y="1875260"/>
            <a:ext cx="5356253" cy="2461148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DD3ADAFD-DAC0-4064-BCD8-899C675FD7A3}"/>
              </a:ext>
            </a:extLst>
          </p:cNvPr>
          <p:cNvSpPr/>
          <p:nvPr/>
        </p:nvSpPr>
        <p:spPr>
          <a:xfrm>
            <a:off x="7130017" y="4794411"/>
            <a:ext cx="430864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No-NMS (no box is sup- pressed) is provided as the upper bound of the recall.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7DFDC7F-0CF3-4A00-9905-5B833478BCF7}"/>
              </a:ext>
            </a:extLst>
          </p:cNvPr>
          <p:cNvSpPr/>
          <p:nvPr/>
        </p:nvSpPr>
        <p:spPr>
          <a:xfrm>
            <a:off x="1224700" y="4794411"/>
            <a:ext cx="509849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Low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IoU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metrics</a:t>
            </a:r>
          </a:p>
          <a:p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IoU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metrics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89EBEF54-3BAF-4F29-B152-333081E57B40}"/>
              </a:ext>
            </a:extLst>
          </p:cNvPr>
          <p:cNvCxnSpPr>
            <a:cxnSpLocks/>
          </p:cNvCxnSpPr>
          <p:nvPr/>
        </p:nvCxnSpPr>
        <p:spPr>
          <a:xfrm>
            <a:off x="10170795" y="3442335"/>
            <a:ext cx="0" cy="20193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E796FB8A-929A-4E8A-B054-C10670B5A522}"/>
              </a:ext>
            </a:extLst>
          </p:cNvPr>
          <p:cNvCxnSpPr>
            <a:cxnSpLocks/>
          </p:cNvCxnSpPr>
          <p:nvPr/>
        </p:nvCxnSpPr>
        <p:spPr>
          <a:xfrm>
            <a:off x="9663430" y="2794635"/>
            <a:ext cx="0" cy="2362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802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985E5F-1DD6-4EDA-A245-BE628F341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Refinement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D6FACF-764F-4DDB-80F8-D16270D7C6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138" y="2131312"/>
            <a:ext cx="8565723" cy="259537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06ABE4C-452B-4906-AAAA-A3DA6EADFEE9}"/>
              </a:ext>
            </a:extLst>
          </p:cNvPr>
          <p:cNvSpPr txBox="1"/>
          <p:nvPr/>
        </p:nvSpPr>
        <p:spPr>
          <a:xfrm>
            <a:off x="4367523" y="5260258"/>
            <a:ext cx="3456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Amazing!</a:t>
            </a:r>
          </a:p>
        </p:txBody>
      </p:sp>
    </p:spTree>
    <p:extLst>
      <p:ext uri="{BB962C8B-B14F-4D97-AF65-F5344CB8AC3E}">
        <p14:creationId xmlns:p14="http://schemas.microsoft.com/office/powerpoint/2010/main" val="256707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136EE7-17DE-404E-ABED-3CF3E0101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Joint training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B9A4C70-52F9-4F18-9FE4-DBD73AB9E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24" y="1491536"/>
            <a:ext cx="6645216" cy="243861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DDE4451-F821-4CC3-9744-E6E1AB29FC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24" y="4443247"/>
            <a:ext cx="6599492" cy="117358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00EA343-2A19-4D46-8825-B8D2096A4BF4}"/>
              </a:ext>
            </a:extLst>
          </p:cNvPr>
          <p:cNvSpPr txBox="1"/>
          <p:nvPr/>
        </p:nvSpPr>
        <p:spPr>
          <a:xfrm>
            <a:off x="8637639" y="2110676"/>
            <a:ext cx="2723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Three kinds of strategy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 err="1"/>
              <a:t>IoU</a:t>
            </a:r>
            <a:r>
              <a:rPr lang="en-US" altLang="zh-CN" dirty="0"/>
              <a:t>-Net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 err="1"/>
              <a:t>IoU</a:t>
            </a:r>
            <a:r>
              <a:rPr lang="en-US" altLang="zh-CN" dirty="0"/>
              <a:t>-NMS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/>
              <a:t>Refine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7FE4206-D7FE-4D46-BD3F-F98FE146E9A9}"/>
              </a:ext>
            </a:extLst>
          </p:cNvPr>
          <p:cNvSpPr/>
          <p:nvPr/>
        </p:nvSpPr>
        <p:spPr>
          <a:xfrm>
            <a:off x="8388774" y="4660706"/>
            <a:ext cx="32212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/>
              <a:t>T</a:t>
            </a:r>
            <a:r>
              <a:rPr lang="zh-CN" altLang="en-US" dirty="0"/>
              <a:t>olerable computation overhead</a:t>
            </a:r>
          </a:p>
        </p:txBody>
      </p:sp>
    </p:spTree>
    <p:extLst>
      <p:ext uri="{BB962C8B-B14F-4D97-AF65-F5344CB8AC3E}">
        <p14:creationId xmlns:p14="http://schemas.microsoft.com/office/powerpoint/2010/main" val="161614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2" b="16502"/>
          <a:stretch>
            <a:fillRect/>
          </a:stretch>
        </p:blipFill>
        <p:spPr/>
      </p:pic>
      <p:sp>
        <p:nvSpPr>
          <p:cNvPr id="11" name="圆角矩形 10"/>
          <p:cNvSpPr/>
          <p:nvPr/>
        </p:nvSpPr>
        <p:spPr>
          <a:xfrm>
            <a:off x="0" y="2870200"/>
            <a:ext cx="6502399" cy="1089061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流程图: 手动输入 9"/>
          <p:cNvSpPr/>
          <p:nvPr/>
        </p:nvSpPr>
        <p:spPr>
          <a:xfrm rot="16200000" flipH="1">
            <a:off x="5201024" y="-132977"/>
            <a:ext cx="6858000" cy="7123953"/>
          </a:xfrm>
          <a:prstGeom prst="flowChartManualInpu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516964" y="2940824"/>
            <a:ext cx="4655671" cy="947811"/>
          </a:xfrm>
        </p:spPr>
        <p:txBody>
          <a:bodyPr anchor="ctr">
            <a:normAutofit/>
          </a:bodyPr>
          <a:lstStyle/>
          <a:p>
            <a:r>
              <a:rPr lang="en-US" altLang="zh-CN" sz="4400" dirty="0"/>
              <a:t>Discussion</a:t>
            </a:r>
            <a:endParaRPr lang="zh-CN" altLang="en-US" sz="4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4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0" y="2971800"/>
            <a:ext cx="5892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0" y="3873500"/>
            <a:ext cx="5689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2245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E9A22A-EF5A-4B5C-BA09-517E8FAB0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Discussion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A1819F6-6011-421F-844C-38162263BCED}"/>
              </a:ext>
            </a:extLst>
          </p:cNvPr>
          <p:cNvSpPr/>
          <p:nvPr/>
        </p:nvSpPr>
        <p:spPr>
          <a:xfrm>
            <a:off x="1095824" y="1704784"/>
            <a:ext cx="910022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 are the target of the </a:t>
            </a:r>
            <a:r>
              <a:rPr lang="en-US" altLang="zh-CN" sz="2000" dirty="0" err="1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IoU</a:t>
            </a:r>
            <a:r>
              <a:rPr lang="en-US" altLang="zh-CN" sz="20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-Net branch during testing?</a:t>
            </a:r>
          </a:p>
          <a:p>
            <a:endParaRPr lang="en-US" altLang="zh-CN" sz="20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How is the training data of the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IoU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-Net branch generated?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014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4337836" y="1629000"/>
            <a:ext cx="3600000" cy="3600000"/>
          </a:xfrm>
          <a:prstGeom prst="ellips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19509" y="2828835"/>
            <a:ext cx="3236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</a:rPr>
              <a:t>THANKS</a:t>
            </a:r>
            <a:endParaRPr lang="zh-CN" altLang="en-US" sz="7200" dirty="0">
              <a:solidFill>
                <a:schemeClr val="bg1"/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697836" y="2828835"/>
            <a:ext cx="28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697836" y="4029164"/>
            <a:ext cx="28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436036" y="1743300"/>
            <a:ext cx="3403600" cy="3403600"/>
          </a:xfrm>
          <a:prstGeom prst="ellipse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68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2" b="16502"/>
          <a:stretch>
            <a:fillRect/>
          </a:stretch>
        </p:blipFill>
        <p:spPr/>
      </p:pic>
      <p:sp>
        <p:nvSpPr>
          <p:cNvPr id="11" name="圆角矩形 10"/>
          <p:cNvSpPr/>
          <p:nvPr/>
        </p:nvSpPr>
        <p:spPr>
          <a:xfrm>
            <a:off x="0" y="2870200"/>
            <a:ext cx="6502399" cy="1089061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流程图: 手动输入 9"/>
          <p:cNvSpPr/>
          <p:nvPr/>
        </p:nvSpPr>
        <p:spPr>
          <a:xfrm rot="16200000" flipH="1">
            <a:off x="5201024" y="-132977"/>
            <a:ext cx="6858000" cy="7123953"/>
          </a:xfrm>
          <a:prstGeom prst="flowChartManualInpu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1346352" y="2920103"/>
            <a:ext cx="3200095" cy="1017791"/>
          </a:xfrm>
        </p:spPr>
        <p:txBody>
          <a:bodyPr anchor="ctr">
            <a:normAutofit/>
          </a:bodyPr>
          <a:lstStyle/>
          <a:p>
            <a:r>
              <a:rPr lang="en-US" altLang="zh-CN" sz="4400" dirty="0"/>
              <a:t>Motivation</a:t>
            </a:r>
            <a:endParaRPr lang="zh-CN" altLang="en-US" sz="4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1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0" y="2971800"/>
            <a:ext cx="5892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0" y="3873500"/>
            <a:ext cx="5689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275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685072-5C3D-43CC-B3EC-DF471611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absent of localization confidence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F1ED0C8-FDE4-4195-8F0A-2FDFDA22A466}"/>
              </a:ext>
            </a:extLst>
          </p:cNvPr>
          <p:cNvSpPr/>
          <p:nvPr/>
        </p:nvSpPr>
        <p:spPr>
          <a:xfrm>
            <a:off x="1289324" y="1287906"/>
            <a:ext cx="5749651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two drawbacks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suppression of duplicated detections is ignorant of the localization accuracy.</a:t>
            </a:r>
          </a:p>
          <a:p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absence of localization confidence makes the widely-adopted bounding box regression less interpretable.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ADD3D5E-A905-4C0A-AD84-E31EE1B4C44D}"/>
              </a:ext>
            </a:extLst>
          </p:cNvPr>
          <p:cNvSpPr txBox="1"/>
          <p:nvPr/>
        </p:nvSpPr>
        <p:spPr>
          <a:xfrm>
            <a:off x="1289324" y="3620737"/>
            <a:ext cx="5749651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Three contributions</a:t>
            </a: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Learning to predict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IoU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IoU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-guided NMS</a:t>
            </a:r>
          </a:p>
          <a:p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Bounding box refinement as an optimization procedure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936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B6ED8D-6269-4AF8-9000-A8FB43A66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Bad money drives out good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F36C319-A90D-4D3F-8AC7-88191F2F90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012" y="2259543"/>
            <a:ext cx="10257975" cy="233891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1CF0C34-AA16-4E92-AB52-0D8DD2CCB8FC}"/>
              </a:ext>
            </a:extLst>
          </p:cNvPr>
          <p:cNvSpPr txBox="1"/>
          <p:nvPr/>
        </p:nvSpPr>
        <p:spPr>
          <a:xfrm>
            <a:off x="967012" y="5316628"/>
            <a:ext cx="65348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Yellow bounding boxes: ground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truth</a:t>
            </a: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Red and green bounding boxes: detected boxes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656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9B0503-2C2A-4682-9D81-F615C505A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Non-monotonicity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742922F-FFB0-4650-AEFF-A965AD1910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784" y="1690442"/>
            <a:ext cx="8712431" cy="347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15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2" b="16502"/>
          <a:stretch>
            <a:fillRect/>
          </a:stretch>
        </p:blipFill>
        <p:spPr/>
      </p:pic>
      <p:sp>
        <p:nvSpPr>
          <p:cNvPr id="11" name="圆角矩形 10"/>
          <p:cNvSpPr/>
          <p:nvPr/>
        </p:nvSpPr>
        <p:spPr>
          <a:xfrm>
            <a:off x="0" y="2870200"/>
            <a:ext cx="6502399" cy="1089061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流程图: 手动输入 9"/>
          <p:cNvSpPr/>
          <p:nvPr/>
        </p:nvSpPr>
        <p:spPr>
          <a:xfrm rot="16200000" flipH="1">
            <a:off x="5201024" y="-132977"/>
            <a:ext cx="6858000" cy="7123953"/>
          </a:xfrm>
          <a:prstGeom prst="flowChartManualInpu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116840" y="3155828"/>
            <a:ext cx="5455920" cy="546341"/>
          </a:xfrm>
        </p:spPr>
        <p:txBody>
          <a:bodyPr anchor="ctr">
            <a:normAutofit/>
          </a:bodyPr>
          <a:lstStyle/>
          <a:p>
            <a:r>
              <a:rPr lang="en-US" altLang="zh-CN" sz="2800" dirty="0"/>
              <a:t>Delving into object localization</a:t>
            </a:r>
            <a:endParaRPr lang="zh-CN" altLang="en-US" sz="2800" dirty="0"/>
          </a:p>
        </p:txBody>
      </p:sp>
      <p:sp>
        <p:nvSpPr>
          <p:cNvPr id="12" name="文本框 11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2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0" y="2971800"/>
            <a:ext cx="5892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0" y="3873500"/>
            <a:ext cx="5689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73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432972-1CAB-4C77-932D-431F16C6B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824" y="72000"/>
            <a:ext cx="10654216" cy="914400"/>
          </a:xfrm>
        </p:spPr>
        <p:txBody>
          <a:bodyPr>
            <a:normAutofit/>
          </a:bodyPr>
          <a:lstStyle/>
          <a:p>
            <a:r>
              <a:rPr lang="en-US" altLang="zh-CN" dirty="0"/>
              <a:t>Misalignment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E3403B6-9A2E-4A93-B2B3-D25E2811A3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24" y="2033979"/>
            <a:ext cx="5290601" cy="213223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94CBA59-7556-4B73-BE4A-C65294842270}"/>
              </a:ext>
            </a:extLst>
          </p:cNvPr>
          <p:cNvSpPr txBox="1"/>
          <p:nvPr/>
        </p:nvSpPr>
        <p:spPr>
          <a:xfrm>
            <a:off x="1211067" y="4824021"/>
            <a:ext cx="49698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Pearson correlation coefficients are: (a) 0.217, and (b) 0.617</a:t>
            </a: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difference between positive samples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31A8473-6E59-421F-9AEB-D7DAA6E47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939" y="1818030"/>
            <a:ext cx="3557223" cy="256413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0980024-F6FC-4E2C-9E9E-4CBECD3891F5}"/>
              </a:ext>
            </a:extLst>
          </p:cNvPr>
          <p:cNvSpPr/>
          <p:nvPr/>
        </p:nvSpPr>
        <p:spPr>
          <a:xfrm>
            <a:off x="7112693" y="4824021"/>
            <a:ext cx="38682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No-NMS could be considered as the upper-bound for the number of positive bounding boxes.</a:t>
            </a:r>
          </a:p>
        </p:txBody>
      </p:sp>
    </p:spTree>
    <p:extLst>
      <p:ext uri="{BB962C8B-B14F-4D97-AF65-F5344CB8AC3E}">
        <p14:creationId xmlns:p14="http://schemas.microsoft.com/office/powerpoint/2010/main" val="1616641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B166CD-6169-4796-9224-3F5643DB9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Cascade R-CNN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B8D170F-C404-4CC7-B80C-A0EF0B520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549" y="3754709"/>
            <a:ext cx="8944524" cy="1846845"/>
          </a:xfrm>
          <a:prstGeom prst="rect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D7AE3E57-171A-4CF5-93FB-419F7504A02F}"/>
              </a:ext>
            </a:extLst>
          </p:cNvPr>
          <p:cNvGrpSpPr/>
          <p:nvPr/>
        </p:nvGrpSpPr>
        <p:grpSpPr>
          <a:xfrm>
            <a:off x="3425630" y="1118922"/>
            <a:ext cx="5340740" cy="2078461"/>
            <a:chOff x="3425630" y="1118922"/>
            <a:chExt cx="5340740" cy="2078461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E04D6771-C0E8-4BED-8D79-104B696677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5630" y="1118922"/>
              <a:ext cx="5340740" cy="2078461"/>
            </a:xfrm>
            <a:prstGeom prst="rect">
              <a:avLst/>
            </a:prstGeom>
          </p:spPr>
        </p:pic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FA4A817B-C7AF-408F-82E0-46C7C7497AA9}"/>
                </a:ext>
              </a:extLst>
            </p:cNvPr>
            <p:cNvCxnSpPr>
              <a:cxnSpLocks/>
            </p:cNvCxnSpPr>
            <p:nvPr/>
          </p:nvCxnSpPr>
          <p:spPr>
            <a:xfrm>
              <a:off x="3867150" y="2133600"/>
              <a:ext cx="0" cy="68580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42DF629B-0E21-47C2-86CB-ED79A3EF18C4}"/>
                </a:ext>
              </a:extLst>
            </p:cNvPr>
            <p:cNvCxnSpPr>
              <a:cxnSpLocks/>
            </p:cNvCxnSpPr>
            <p:nvPr/>
          </p:nvCxnSpPr>
          <p:spPr>
            <a:xfrm>
              <a:off x="4181475" y="1977390"/>
              <a:ext cx="0" cy="6134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2267027E-BBE2-468C-8B33-72F9C8A1B656}"/>
                </a:ext>
              </a:extLst>
            </p:cNvPr>
            <p:cNvCxnSpPr>
              <a:cxnSpLocks/>
            </p:cNvCxnSpPr>
            <p:nvPr/>
          </p:nvCxnSpPr>
          <p:spPr>
            <a:xfrm>
              <a:off x="4629150" y="1870710"/>
              <a:ext cx="0" cy="37338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CAAA9E8E-6743-40D7-9FD0-F8FC8E4B7398}"/>
              </a:ext>
            </a:extLst>
          </p:cNvPr>
          <p:cNvCxnSpPr>
            <a:cxnSpLocks/>
          </p:cNvCxnSpPr>
          <p:nvPr/>
        </p:nvCxnSpPr>
        <p:spPr>
          <a:xfrm flipV="1">
            <a:off x="3867150" y="1789623"/>
            <a:ext cx="897890" cy="343977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0C735348-248C-4E1D-AEE3-5BDD7F7F2AE4}"/>
              </a:ext>
            </a:extLst>
          </p:cNvPr>
          <p:cNvCxnSpPr>
            <a:cxnSpLocks/>
          </p:cNvCxnSpPr>
          <p:nvPr/>
        </p:nvCxnSpPr>
        <p:spPr>
          <a:xfrm flipV="1">
            <a:off x="4765040" y="1671320"/>
            <a:ext cx="441960" cy="118303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01007911-D6A3-4A60-925E-F6F1A8CB5D33}"/>
              </a:ext>
            </a:extLst>
          </p:cNvPr>
          <p:cNvCxnSpPr/>
          <p:nvPr/>
        </p:nvCxnSpPr>
        <p:spPr>
          <a:xfrm flipV="1">
            <a:off x="5207000" y="1574800"/>
            <a:ext cx="203200" cy="9652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47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461</Words>
  <Application>Microsoft Office PowerPoint</Application>
  <PresentationFormat>宽屏</PresentationFormat>
  <Paragraphs>175</Paragraphs>
  <Slides>26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等线</vt:lpstr>
      <vt:lpstr>微软雅黑</vt:lpstr>
      <vt:lpstr>Arial</vt:lpstr>
      <vt:lpstr>Calibri</vt:lpstr>
      <vt:lpstr>Wingdings</vt:lpstr>
      <vt:lpstr>Office 主题</vt:lpstr>
      <vt:lpstr>Acquisition of Localization Confidence for Accurate Object Detection</vt:lpstr>
      <vt:lpstr>PowerPoint 演示文稿</vt:lpstr>
      <vt:lpstr>Motivation</vt:lpstr>
      <vt:lpstr>The absent of localization confidence</vt:lpstr>
      <vt:lpstr>Bad money drives out good</vt:lpstr>
      <vt:lpstr>Non-monotonicity</vt:lpstr>
      <vt:lpstr>Delving into object localization</vt:lpstr>
      <vt:lpstr>Misalignment</vt:lpstr>
      <vt:lpstr>Cascade R-CNN</vt:lpstr>
      <vt:lpstr>Non-monotonic</vt:lpstr>
      <vt:lpstr>IoU-Net</vt:lpstr>
      <vt:lpstr>Faster R-CNN &amp; FPN</vt:lpstr>
      <vt:lpstr>Learning to predict IoU</vt:lpstr>
      <vt:lpstr>IoU-guided NMS</vt:lpstr>
      <vt:lpstr>example</vt:lpstr>
      <vt:lpstr>Precise RoI Pooling</vt:lpstr>
      <vt:lpstr>example</vt:lpstr>
      <vt:lpstr>Bounding box refinement</vt:lpstr>
      <vt:lpstr>Joint training</vt:lpstr>
      <vt:lpstr>Experiments</vt:lpstr>
      <vt:lpstr>IoU-guided NMS</vt:lpstr>
      <vt:lpstr>Refinement</vt:lpstr>
      <vt:lpstr>Joint training</vt:lpstr>
      <vt:lpstr>Discussion</vt:lpstr>
      <vt:lpstr>Discussion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Ryan Lee</dc:creator>
  <cp:lastModifiedBy>chen jiayu</cp:lastModifiedBy>
  <cp:revision>320</cp:revision>
  <dcterms:created xsi:type="dcterms:W3CDTF">2014-04-01T11:22:20Z</dcterms:created>
  <dcterms:modified xsi:type="dcterms:W3CDTF">2019-01-04T12:22:33Z</dcterms:modified>
</cp:coreProperties>
</file>

<file path=docProps/thumbnail.jpeg>
</file>